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62" r:id="rId3"/>
    <p:sldId id="267" r:id="rId4"/>
    <p:sldId id="268" r:id="rId5"/>
    <p:sldId id="269" r:id="rId6"/>
    <p:sldId id="289" r:id="rId7"/>
    <p:sldId id="280" r:id="rId8"/>
    <p:sldId id="294" r:id="rId9"/>
    <p:sldId id="290" r:id="rId10"/>
    <p:sldId id="291" r:id="rId11"/>
    <p:sldId id="297" r:id="rId12"/>
    <p:sldId id="295" r:id="rId13"/>
    <p:sldId id="298" r:id="rId14"/>
    <p:sldId id="29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 wanli" initials="cw" lastIdx="1" clrIdx="0">
    <p:extLst>
      <p:ext uri="{19B8F6BF-5375-455C-9EA6-DF929625EA0E}">
        <p15:presenceInfo xmlns:p15="http://schemas.microsoft.com/office/powerpoint/2012/main" userId="49b616f0111572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96" autoAdjust="0"/>
  </p:normalViewPr>
  <p:slideViewPr>
    <p:cSldViewPr snapToGrid="0">
      <p:cViewPr varScale="1">
        <p:scale>
          <a:sx n="93" d="100"/>
          <a:sy n="93" d="100"/>
        </p:scale>
        <p:origin x="18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D6772-7664-4276-A14C-93E5764310AE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F8D41-C2B9-4C7C-8A24-D6A77FCFB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1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0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3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29136-D501-4CF7-A348-D0513DDC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750D0D-DE6D-4875-8132-05A579A9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1C80F-0315-498F-99ED-96617666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5217A-F148-4B7F-8B6B-C1FF6EBC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224C8-233F-44F7-A611-48B816A5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4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C8D05-B439-4D10-B3ED-735CEDB7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310B81-1EAD-43E8-8AA0-AED2C3DBA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84E5C-2E00-48E9-9685-964EBD29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E7A2B-A437-41C5-8E32-F4401B40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8D131-E5F0-4652-826A-003FFAE2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1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8B0CBE-0E2C-440A-A8E8-F11F68F70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09BB26-3E78-4261-9F91-762E4A755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BE052-280D-448B-A5D9-49BAEB61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01F8C-F13F-4900-A74A-956A4A13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C4478-439D-49CD-85D7-8DCAFD21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92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73176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3192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1">
    <p:bg>
      <p:bgPr>
        <a:solidFill>
          <a:srgbClr val="E25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972" y="2607414"/>
            <a:ext cx="2352057" cy="2352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7493" y="3776799"/>
            <a:ext cx="1512401" cy="15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9731" y="4038762"/>
            <a:ext cx="3832539" cy="287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9846" y="4581669"/>
            <a:ext cx="280829" cy="28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79801" y="4254243"/>
            <a:ext cx="586434" cy="557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5192" y="5645562"/>
            <a:ext cx="861616" cy="55751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83066477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5C5C5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4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3713" y="2215713"/>
            <a:ext cx="1664574" cy="166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26844608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2033" y="2226586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FEFEF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6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1789887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4724051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9138849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520290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9E28D-9D5E-4E40-A7C3-649F6786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BCEC7-EB59-47C3-9BBC-3A13F1AF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AD891-17DE-45DC-813D-A4EE06C4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E37F2-C72D-4802-91F2-23C9157B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1F932-6040-47A4-B4D0-073A9A2F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41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2" name="Shape 112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3" name="Shape 113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4" name="Shape 114"/>
          <p:cNvSpPr>
            <a:spLocks noGrp="1"/>
          </p:cNvSpPr>
          <p:nvPr>
            <p:ph type="pic" sz="quarter" idx="13"/>
          </p:nvPr>
        </p:nvSpPr>
        <p:spPr>
          <a:xfrm>
            <a:off x="1267276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5149850" y="2232379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quarter" idx="15"/>
          </p:nvPr>
        </p:nvSpPr>
        <p:spPr>
          <a:xfrm>
            <a:off x="9026004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8114753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8" name="Shape 128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9" name="Shape 129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30" name="Shape 130"/>
          <p:cNvSpPr/>
          <p:nvPr/>
        </p:nvSpPr>
        <p:spPr>
          <a:xfrm>
            <a:off x="1271714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1" name="Shape 131"/>
          <p:cNvSpPr/>
          <p:nvPr/>
        </p:nvSpPr>
        <p:spPr>
          <a:xfrm>
            <a:off x="5145885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2" name="Shape 132"/>
          <p:cNvSpPr/>
          <p:nvPr/>
        </p:nvSpPr>
        <p:spPr>
          <a:xfrm>
            <a:off x="9019724" y="2226331"/>
            <a:ext cx="1900231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48560846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310180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4" name="Shape 144"/>
          <p:cNvSpPr/>
          <p:nvPr/>
        </p:nvSpPr>
        <p:spPr>
          <a:xfrm>
            <a:off x="6984379" y="250645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5" name="Shape 145"/>
          <p:cNvSpPr/>
          <p:nvPr/>
        </p:nvSpPr>
        <p:spPr>
          <a:xfrm>
            <a:off x="333801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6" name="Shape 146"/>
          <p:cNvSpPr/>
          <p:nvPr/>
        </p:nvSpPr>
        <p:spPr>
          <a:xfrm>
            <a:off x="721218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701819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Group 159"/>
          <p:cNvGrpSpPr/>
          <p:nvPr/>
        </p:nvGrpSpPr>
        <p:grpSpPr>
          <a:xfrm>
            <a:off x="4446481" y="1916016"/>
            <a:ext cx="3299040" cy="3319180"/>
            <a:chOff x="0" y="0"/>
            <a:chExt cx="6598078" cy="6638357"/>
          </a:xfrm>
        </p:grpSpPr>
        <p:sp>
          <p:nvSpPr>
            <p:cNvPr id="157" name="Shape 157"/>
            <p:cNvSpPr/>
            <p:nvPr/>
          </p:nvSpPr>
          <p:spPr>
            <a:xfrm>
              <a:off x="0" y="868529"/>
              <a:ext cx="5768715" cy="5769829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706334" y="0"/>
              <a:ext cx="5891745" cy="589174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pic>
        <p:nvPicPr>
          <p:cNvPr id="1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5540803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 rot="18900000">
            <a:off x="1125964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1" name="Shape 171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2" name="Shape 172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3" name="Shape 173"/>
          <p:cNvSpPr>
            <a:spLocks noGrp="1"/>
          </p:cNvSpPr>
          <p:nvPr>
            <p:ph type="pic" sz="quarter" idx="13"/>
          </p:nvPr>
        </p:nvSpPr>
        <p:spPr>
          <a:xfrm rot="18900000">
            <a:off x="1426047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pic" sz="quarter" idx="14"/>
          </p:nvPr>
        </p:nvSpPr>
        <p:spPr>
          <a:xfrm rot="18900000">
            <a:off x="5302271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pic" sz="quarter" idx="15"/>
          </p:nvPr>
        </p:nvSpPr>
        <p:spPr>
          <a:xfrm rot="18900000">
            <a:off x="9184775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7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063466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 rot="18900000">
            <a:off x="1119683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7" name="Shape 187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8" name="Shape 188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9" name="Shape 189"/>
          <p:cNvSpPr/>
          <p:nvPr/>
        </p:nvSpPr>
        <p:spPr>
          <a:xfrm rot="18900000">
            <a:off x="1443464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0" name="Shape 190"/>
          <p:cNvSpPr/>
          <p:nvPr/>
        </p:nvSpPr>
        <p:spPr>
          <a:xfrm rot="18900000">
            <a:off x="5319687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1" name="Shape 191"/>
          <p:cNvSpPr/>
          <p:nvPr/>
        </p:nvSpPr>
        <p:spPr>
          <a:xfrm rot="18900000">
            <a:off x="920219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1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3516172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 rot="18900000">
            <a:off x="3235401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3" name="Shape 203"/>
          <p:cNvSpPr/>
          <p:nvPr/>
        </p:nvSpPr>
        <p:spPr>
          <a:xfrm rot="18900000">
            <a:off x="7117905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4" name="Shape 204"/>
          <p:cNvSpPr/>
          <p:nvPr/>
        </p:nvSpPr>
        <p:spPr>
          <a:xfrm rot="18900000">
            <a:off x="355918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5" name="Shape 205"/>
          <p:cNvSpPr/>
          <p:nvPr/>
        </p:nvSpPr>
        <p:spPr>
          <a:xfrm rot="18900000">
            <a:off x="7435405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91472804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oup 218"/>
          <p:cNvGrpSpPr/>
          <p:nvPr/>
        </p:nvGrpSpPr>
        <p:grpSpPr>
          <a:xfrm>
            <a:off x="4027979" y="1800880"/>
            <a:ext cx="4136042" cy="3613991"/>
            <a:chOff x="0" y="0"/>
            <a:chExt cx="8272081" cy="7227981"/>
          </a:xfrm>
        </p:grpSpPr>
        <p:sp>
          <p:nvSpPr>
            <p:cNvPr id="216" name="Shape 216"/>
            <p:cNvSpPr/>
            <p:nvPr/>
          </p:nvSpPr>
          <p:spPr>
            <a:xfrm rot="18900000">
              <a:off x="1061082" y="1055944"/>
              <a:ext cx="5105817" cy="5116094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17" name="Shape 217"/>
            <p:cNvSpPr/>
            <p:nvPr/>
          </p:nvSpPr>
          <p:spPr>
            <a:xfrm rot="18900000">
              <a:off x="2105183" y="1055944"/>
              <a:ext cx="5105817" cy="511609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6280257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0" name="Shape 230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1" name="Shape 231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2" name="Shape 232"/>
          <p:cNvSpPr>
            <a:spLocks noGrp="1"/>
          </p:cNvSpPr>
          <p:nvPr>
            <p:ph type="pic" sz="quarter" idx="13"/>
          </p:nvPr>
        </p:nvSpPr>
        <p:spPr>
          <a:xfrm>
            <a:off x="1102177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pic" sz="quarter" idx="14"/>
          </p:nvPr>
        </p:nvSpPr>
        <p:spPr>
          <a:xfrm>
            <a:off x="4978401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pic" sz="quarter" idx="15"/>
          </p:nvPr>
        </p:nvSpPr>
        <p:spPr>
          <a:xfrm>
            <a:off x="8854626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2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30117037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6" name="Shape 246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7" name="Shape 247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8" name="Shape 248"/>
          <p:cNvSpPr/>
          <p:nvPr/>
        </p:nvSpPr>
        <p:spPr>
          <a:xfrm>
            <a:off x="1118153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9" name="Shape 249"/>
          <p:cNvSpPr/>
          <p:nvPr/>
        </p:nvSpPr>
        <p:spPr>
          <a:xfrm>
            <a:off x="500070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50" name="Shape 250"/>
          <p:cNvSpPr/>
          <p:nvPr/>
        </p:nvSpPr>
        <p:spPr>
          <a:xfrm>
            <a:off x="8870585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903088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B6588-8832-4F36-8A4B-5E389A13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EF0110-E540-4185-8BE6-7C7D32D8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50FD28-2F35-47F8-9F37-DE7EACC7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9ACB0-83F7-4095-9F0B-EFBFA3E3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61E03-032E-40E2-8FE7-D75287A1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98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978471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2" name="Shape 262"/>
          <p:cNvSpPr/>
          <p:nvPr/>
        </p:nvSpPr>
        <p:spPr>
          <a:xfrm>
            <a:off x="6854696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3" name="Shape 263"/>
          <p:cNvSpPr/>
          <p:nvPr/>
        </p:nvSpPr>
        <p:spPr>
          <a:xfrm>
            <a:off x="316266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4" name="Shape 264"/>
          <p:cNvSpPr/>
          <p:nvPr/>
        </p:nvSpPr>
        <p:spPr>
          <a:xfrm>
            <a:off x="7045226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10359379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4157461" y="1496859"/>
            <a:ext cx="3877078" cy="4003487"/>
            <a:chOff x="0" y="0"/>
            <a:chExt cx="7754154" cy="8006972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6037861" cy="6673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noFill/>
            <a:ln w="88900" cap="flat">
              <a:solidFill>
                <a:srgbClr val="EB682D"/>
              </a:solidFill>
              <a:prstDash val="solid"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20464" y="122065"/>
              <a:ext cx="7133691" cy="788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solidFill>
              <a:srgbClr val="EB682D"/>
            </a:solidFill>
            <a:ln w="12700" cap="flat">
              <a:noFill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4794320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4" name="Shape 294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5" name="Shape 295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95033876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11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08" name="Shape 308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pic>
        <p:nvPicPr>
          <p:cNvPr id="30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91418012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50" y="-2821"/>
            <a:ext cx="12203299" cy="329478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5194300" y="-71967"/>
            <a:ext cx="1803400" cy="991825"/>
          </a:xfrm>
          <a:prstGeom prst="rect">
            <a:avLst/>
          </a:prstGeom>
          <a:ln w="203200">
            <a:solidFill>
              <a:srgbClr val="EA672C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21" name="Shape 32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4743865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AB6A1-8BCF-46B7-BD43-66492DC8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E0B87-2BE1-4B6C-9627-9B54D1F87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51D12-17A0-4869-AFA3-73ABB38E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5AB5D8-3EA3-4FFC-8AE2-D65F0645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71957-A436-4400-9DCD-B30DEF73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7CA56-8E39-4823-AA4A-44267A88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85532-F1E8-4ED0-A165-21BA8011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A749C-C414-4457-B3CC-0826C3BE7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6F570-54EF-4C90-BF4C-57F098C99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950067-4DF8-4D28-9778-AF2AA1FF9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96D1E2-9DC1-4D30-9EB3-6E5F81C55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D8646E-3E69-4F35-877E-65CB9089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59D50C-C993-47DE-9936-B70EBEE3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08CCD5-2BAF-47DA-8CBE-EEC05756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0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FF85-C7E0-4359-93E9-60655DD8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61674A-A40A-46CC-9402-9F55F507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AEE6C0-EDFA-46C3-8D01-EB5EE4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A81EB-B1AF-4D2A-836F-D78FE8D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7791FD-4C08-4683-8526-CA8167CE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21044B-8C26-4DEE-8103-964817C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BE984-96CF-49ED-ABA8-68BC84ED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97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6F265-4E5B-41ED-B13F-3A458CDF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E6114-E12C-4A7D-AB95-08EE551F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E595A4-1120-4D00-BEA6-AE0E86858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04A520-E87F-4D17-84F2-4996FB31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5050AC-164D-4879-A1CC-620D5E9C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B5D68-DC7F-439C-A95C-F300FA1D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6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DBC02-AB2B-4D04-A087-C8D3C8DC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FC9986-58F6-4C24-933F-064CF324F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84BCD0-F0E1-4978-8259-A844A4E5A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5B30EF-E27A-4E5F-9573-08A687EA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FDD09-B77F-4056-82CB-D9F12BD9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47BFE-7B2B-43D0-8255-FA85C266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0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DBCEE4-2067-45B1-B83F-71FCE77E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71BAB-6CEA-4C86-95EA-29A59A10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19E90-9914-4844-9639-6BE6D2D26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B888A-9AB6-4C6D-8A40-176F815F5739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C0F42-C198-44D8-A33F-C8B3EC4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21DAC-FBDC-4EB7-BBC4-F7DBA779A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7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179731" y="2607934"/>
            <a:ext cx="3832539" cy="4308153"/>
            <a:chOff x="0" y="0"/>
            <a:chExt cx="7665076" cy="8616305"/>
          </a:xfrm>
        </p:grpSpPr>
        <p:pic>
          <p:nvPicPr>
            <p:cNvPr id="2" name="pasted-image.pdf"/>
            <p:cNvPicPr>
              <a:picLocks noChangeAspect="1"/>
            </p:cNvPicPr>
            <p:nvPr/>
          </p:nvPicPr>
          <p:blipFill>
            <a:blip r:embed="rId24">
              <a:extLst/>
            </a:blip>
            <a:srcRect/>
            <a:stretch>
              <a:fillRect/>
            </a:stretch>
          </p:blipFill>
          <p:spPr>
            <a:xfrm>
              <a:off x="1468949" y="0"/>
              <a:ext cx="4727207" cy="4727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asted-image.pdf"/>
            <p:cNvPicPr>
              <a:picLocks noChangeAspect="1"/>
            </p:cNvPicPr>
            <p:nvPr/>
          </p:nvPicPr>
          <p:blipFill>
            <a:blip r:embed="rId25">
              <a:extLst/>
            </a:blip>
            <a:srcRect/>
            <a:stretch>
              <a:fillRect/>
            </a:stretch>
          </p:blipFill>
          <p:spPr>
            <a:xfrm>
              <a:off x="2338502" y="2351137"/>
              <a:ext cx="2988226" cy="298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pasted-image.pdf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0" y="2865177"/>
              <a:ext cx="7665077" cy="5751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1102686" y="3940330"/>
              <a:ext cx="570162" cy="5701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992228" y="3272447"/>
              <a:ext cx="1204873" cy="1145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2968543" y="6084609"/>
              <a:ext cx="1727990" cy="1118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hape 9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2087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7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4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56593" y="2112534"/>
            <a:ext cx="10478814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116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algn="ctr" defTabSz="457200"/>
            <a:r>
              <a:rPr lang="en-US" sz="5400" dirty="0"/>
              <a:t>Linear algebra:</a:t>
            </a:r>
          </a:p>
          <a:p>
            <a:pPr algn="ctr" defTabSz="457200"/>
            <a:r>
              <a:rPr lang="en-US" sz="5400" dirty="0"/>
              <a:t>Singular value decomposition</a:t>
            </a:r>
            <a:endParaRPr sz="5400" dirty="0"/>
          </a:p>
        </p:txBody>
      </p:sp>
      <p:sp>
        <p:nvSpPr>
          <p:cNvPr id="348" name="Shape 348"/>
          <p:cNvSpPr/>
          <p:nvPr/>
        </p:nvSpPr>
        <p:spPr>
          <a:xfrm>
            <a:off x="8873296" y="5526929"/>
            <a:ext cx="6059554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75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defTabSz="457200"/>
            <a:r>
              <a:rPr sz="2800" dirty="0" err="1"/>
              <a:t>主讲人</a:t>
            </a:r>
            <a:r>
              <a:rPr sz="2800" dirty="0"/>
              <a:t>：</a:t>
            </a:r>
            <a:r>
              <a:rPr lang="zh-CN" altLang="en-US" sz="2800" dirty="0"/>
              <a:t>常万里</a:t>
            </a:r>
            <a:endParaRPr sz="2800" dirty="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8F949C-E9D6-44BA-901C-0D8BB5420498}"/>
              </a:ext>
            </a:extLst>
          </p:cNvPr>
          <p:cNvSpPr/>
          <p:nvPr/>
        </p:nvSpPr>
        <p:spPr>
          <a:xfrm>
            <a:off x="1328643" y="95319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URW Palladio L"/>
              </a:rPr>
              <a:t>Similarly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883848-1549-4B86-B0E4-4623D20DB440}"/>
                  </a:ext>
                </a:extLst>
              </p:cNvPr>
              <p:cNvSpPr txBox="1"/>
              <p:nvPr/>
            </p:nvSpPr>
            <p:spPr>
              <a:xfrm>
                <a:off x="2890311" y="1718711"/>
                <a:ext cx="5115118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AA</m:t>
                    </m:r>
                    <m:r>
                      <m:rPr>
                        <m:nor/>
                      </m:rPr>
                      <a:rPr lang="en-US" altLang="zh-CN" sz="3200" i="1" baseline="30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T</m:t>
                    </m:r>
                    <m:r>
                      <m:rPr>
                        <m:nor/>
                      </m:rPr>
                      <a:rPr lang="en-US" altLang="zh-CN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U</m:t>
                    </m:r>
                    <m:r>
                      <m:rPr>
                        <m:nor/>
                      </m:rPr>
                      <a:rPr lang="el-GR" altLang="zh-CN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Σ</m:t>
                    </m:r>
                    <m:sSup>
                      <m:sSupPr>
                        <m:ctrlPr>
                          <a:rPr lang="el-GR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𝑉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V</m:t>
                    </m:r>
                    <m:sSup>
                      <m:sSupPr>
                        <m:ctrlPr>
                          <a:rPr lang="el-GR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Σ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l-GR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𝑈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U</m:t>
                    </m:r>
                    <m:sSup>
                      <m:sSupPr>
                        <m:ctrlPr>
                          <a:rPr lang="el-GR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Σ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l-GR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𝑈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𝑇</m:t>
                        </m:r>
                      </m:sup>
                    </m:sSup>
                  </m:oMath>
                </a14:m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883848-1549-4B86-B0E4-4623D20DB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311" y="1718711"/>
                <a:ext cx="5115118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18D0307-2B17-40BB-8D72-BA07F8D0B4AC}"/>
              </a:ext>
            </a:extLst>
          </p:cNvPr>
          <p:cNvSpPr/>
          <p:nvPr/>
        </p:nvSpPr>
        <p:spPr>
          <a:xfrm>
            <a:off x="6284560" y="2792271"/>
            <a:ext cx="257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URW Palladio L"/>
              </a:rPr>
              <a:t>U in col space of </a:t>
            </a:r>
            <a:r>
              <a:rPr lang="en-US" altLang="zh-CN" sz="2400" b="1" i="1" dirty="0">
                <a:solidFill>
                  <a:srgbClr val="FF0000"/>
                </a:solidFill>
                <a:latin typeface="URW Palladio L"/>
              </a:rPr>
              <a:t>A 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8942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96FBAD-2363-4EC3-961C-3A16CF88DEA2}"/>
              </a:ext>
            </a:extLst>
          </p:cNvPr>
          <p:cNvSpPr/>
          <p:nvPr/>
        </p:nvSpPr>
        <p:spPr>
          <a:xfrm>
            <a:off x="704978" y="562923"/>
            <a:ext cx="64061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ea"/>
              <a:buAutoNum type="circleNumDbPlain" startAt="4"/>
            </a:pPr>
            <a:r>
              <a:rPr lang="en-US" altLang="zh-CN" sz="3200" b="1" dirty="0"/>
              <a:t>SVD example with square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44FB5A-3B6B-4409-B6A8-4F5B8AD74414}"/>
                  </a:ext>
                </a:extLst>
              </p:cNvPr>
              <p:cNvSpPr/>
              <p:nvPr/>
            </p:nvSpPr>
            <p:spPr>
              <a:xfrm>
                <a:off x="1315728" y="1387601"/>
                <a:ext cx="1936043" cy="859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i="1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44FB5A-3B6B-4409-B6A8-4F5B8AD7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28" y="1387601"/>
                <a:ext cx="1936043" cy="859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51D81CC-04C7-40BA-94E3-97539A0D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13" y="1147698"/>
            <a:ext cx="3552825" cy="1600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BB568C-5B87-43BB-B9EB-ADC36764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47" y="2849205"/>
            <a:ext cx="96964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624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96FBAD-2363-4EC3-961C-3A16CF88DEA2}"/>
              </a:ext>
            </a:extLst>
          </p:cNvPr>
          <p:cNvSpPr/>
          <p:nvPr/>
        </p:nvSpPr>
        <p:spPr>
          <a:xfrm>
            <a:off x="704978" y="562923"/>
            <a:ext cx="67397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ea"/>
              <a:buAutoNum type="circleNumDbPlain" startAt="4"/>
            </a:pPr>
            <a:r>
              <a:rPr lang="en-US" altLang="zh-CN" sz="3200" b="1" dirty="0"/>
              <a:t>SVD example with common matrix</a:t>
            </a:r>
          </a:p>
        </p:txBody>
      </p:sp>
      <p:pic>
        <p:nvPicPr>
          <p:cNvPr id="1026" name="Picture 2" descr="http://web.mit.edu/be.400/www/SVD/Singular_Value_Decomposition_files/image002.gif">
            <a:extLst>
              <a:ext uri="{FF2B5EF4-FFF2-40B4-BE49-F238E27FC236}">
                <a16:creationId xmlns:a16="http://schemas.microsoft.com/office/drawing/2014/main" id="{DC6E6814-DF94-4A44-82CC-F512D8329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95" y="1358758"/>
            <a:ext cx="1426369" cy="15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eb.mit.edu/be.400/www/SVD/Singular_Value_Decomposition_files/image010.gif">
            <a:extLst>
              <a:ext uri="{FF2B5EF4-FFF2-40B4-BE49-F238E27FC236}">
                <a16:creationId xmlns:a16="http://schemas.microsoft.com/office/drawing/2014/main" id="{425A25DF-63F3-4EA8-B4FC-65E10AC2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234" y="1276564"/>
            <a:ext cx="2982717" cy="15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BC1AA7-841C-44B6-AE75-68F89305370E}"/>
              </a:ext>
            </a:extLst>
          </p:cNvPr>
          <p:cNvCxnSpPr/>
          <p:nvPr/>
        </p:nvCxnSpPr>
        <p:spPr>
          <a:xfrm>
            <a:off x="3056562" y="1982912"/>
            <a:ext cx="81165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30" name="Picture 6" descr="http://web.mit.edu/be.400/www/SVD/Singular_Value_Decomposition_files/image012.gif">
            <a:extLst>
              <a:ext uri="{FF2B5EF4-FFF2-40B4-BE49-F238E27FC236}">
                <a16:creationId xmlns:a16="http://schemas.microsoft.com/office/drawing/2014/main" id="{7C9CD708-E53F-49B7-B73C-2C7EAA1F2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896" y="3778076"/>
            <a:ext cx="2348019" cy="88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eb.mit.edu/be.400/www/SVD/Singular_Value_Decomposition_files/image014.gif">
            <a:extLst>
              <a:ext uri="{FF2B5EF4-FFF2-40B4-BE49-F238E27FC236}">
                <a16:creationId xmlns:a16="http://schemas.microsoft.com/office/drawing/2014/main" id="{370ADC35-2664-4BB1-BAA7-DD5986DB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73" y="3619072"/>
            <a:ext cx="1587089" cy="132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eb.mit.edu/be.400/www/SVD/Singular_Value_Decomposition_files/image008.gif">
            <a:extLst>
              <a:ext uri="{FF2B5EF4-FFF2-40B4-BE49-F238E27FC236}">
                <a16:creationId xmlns:a16="http://schemas.microsoft.com/office/drawing/2014/main" id="{AB3A8938-B73B-4290-9DA6-1C612C171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97" y="3459634"/>
            <a:ext cx="2545924" cy="13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786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ingular value decomposition">
            <a:extLst>
              <a:ext uri="{FF2B5EF4-FFF2-40B4-BE49-F238E27FC236}">
                <a16:creationId xmlns:a16="http://schemas.microsoft.com/office/drawing/2014/main" id="{D169A7A3-13CC-4D25-9965-C92186082D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 descr="图片包含 文字&#10;&#10;自动生成的说明">
            <a:extLst>
              <a:ext uri="{FF2B5EF4-FFF2-40B4-BE49-F238E27FC236}">
                <a16:creationId xmlns:a16="http://schemas.microsoft.com/office/drawing/2014/main" id="{C0C4F6A5-F153-48C2-B0AD-56E4B4F99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0" y="1789844"/>
            <a:ext cx="8096250" cy="4038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2478E2-6EC1-45F3-9E11-DC79C36F1F45}"/>
              </a:ext>
            </a:extLst>
          </p:cNvPr>
          <p:cNvSpPr/>
          <p:nvPr/>
        </p:nvSpPr>
        <p:spPr>
          <a:xfrm>
            <a:off x="550866" y="448983"/>
            <a:ext cx="5033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3600" b="1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2561437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F687A3E-9824-4149-974F-BE6DB04F609E}"/>
              </a:ext>
            </a:extLst>
          </p:cNvPr>
          <p:cNvSpPr/>
          <p:nvPr/>
        </p:nvSpPr>
        <p:spPr>
          <a:xfrm>
            <a:off x="7975165" y="4351327"/>
            <a:ext cx="311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MIT 18.06 Linear Algebra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97EBF9-D438-4580-AF91-2C880F1CFFBC}"/>
              </a:ext>
            </a:extLst>
          </p:cNvPr>
          <p:cNvSpPr txBox="1"/>
          <p:nvPr/>
        </p:nvSpPr>
        <p:spPr>
          <a:xfrm>
            <a:off x="3345222" y="437322"/>
            <a:ext cx="44527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Reference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AutoShape 2" descr="Image Unavailable">
            <a:extLst>
              <a:ext uri="{FF2B5EF4-FFF2-40B4-BE49-F238E27FC236}">
                <a16:creationId xmlns:a16="http://schemas.microsoft.com/office/drawing/2014/main" id="{1FD93A4F-6D77-4E08-ACDE-1152741D1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人员, 男士, 领带, 西装&#10;&#10;已生成极高可信度的说明">
            <a:extLst>
              <a:ext uri="{FF2B5EF4-FFF2-40B4-BE49-F238E27FC236}">
                <a16:creationId xmlns:a16="http://schemas.microsoft.com/office/drawing/2014/main" id="{D85A6B25-EF55-4E66-B0A3-A2A1C8E9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0" y="1803952"/>
            <a:ext cx="2839421" cy="4268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9A3F4-1A88-41D7-9D43-226CEE69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35" y="1803952"/>
            <a:ext cx="3022904" cy="4272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00CCBD-E3E8-48EF-B435-D72F58A34BEA}"/>
              </a:ext>
            </a:extLst>
          </p:cNvPr>
          <p:cNvSpPr/>
          <p:nvPr/>
        </p:nvSpPr>
        <p:spPr>
          <a:xfrm>
            <a:off x="343497" y="628217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https://ocw.mit.edu/courses/mathematics/18-06-linear-algebra-spring-2010/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CF0460-E623-4302-AD86-F9C159209DE7}"/>
              </a:ext>
            </a:extLst>
          </p:cNvPr>
          <p:cNvSpPr/>
          <p:nvPr/>
        </p:nvSpPr>
        <p:spPr>
          <a:xfrm>
            <a:off x="343497" y="6517919"/>
            <a:ext cx="3657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http://open.163.com/special/opencourse/daishu.html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F8FBF1-BD0A-479B-950A-D89B6D563062}"/>
              </a:ext>
            </a:extLst>
          </p:cNvPr>
          <p:cNvSpPr/>
          <p:nvPr/>
        </p:nvSpPr>
        <p:spPr>
          <a:xfrm>
            <a:off x="1539450" y="2124540"/>
            <a:ext cx="4975080" cy="1304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zh-CN" sz="2800" b="1" dirty="0"/>
              <a:t>Singular value decomposition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Dimensionality reduction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912C1E-5BE8-41ED-8960-A7E9C619D89B}"/>
              </a:ext>
            </a:extLst>
          </p:cNvPr>
          <p:cNvSpPr txBox="1"/>
          <p:nvPr/>
        </p:nvSpPr>
        <p:spPr>
          <a:xfrm>
            <a:off x="3904422" y="920674"/>
            <a:ext cx="43831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Index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547071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9CA38B-65FB-4A25-B0A6-1E7CD886E9F1}"/>
              </a:ext>
            </a:extLst>
          </p:cNvPr>
          <p:cNvSpPr/>
          <p:nvPr/>
        </p:nvSpPr>
        <p:spPr>
          <a:xfrm>
            <a:off x="550866" y="448983"/>
            <a:ext cx="37159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3600" b="1" dirty="0"/>
              <a:t>What we learned?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96C15A2-BEBF-4DF2-866F-0820317B6905}"/>
                  </a:ext>
                </a:extLst>
              </p:cNvPr>
              <p:cNvSpPr/>
              <p:nvPr/>
            </p:nvSpPr>
            <p:spPr>
              <a:xfrm>
                <a:off x="1252256" y="1621697"/>
                <a:ext cx="3132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  <a:sym typeface="Helvetica Light"/>
                  </a:rPr>
                  <a:t>Usual case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4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S</m:t>
                    </m:r>
                    <m:r>
                      <m:rPr>
                        <m:nor/>
                      </m:rPr>
                      <a:rPr lang="pt-BR" altLang="zh-CN" sz="2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sz="2400" baseline="30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96C15A2-BEBF-4DF2-866F-0820317B6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56" y="1621697"/>
                <a:ext cx="3132589" cy="461665"/>
              </a:xfrm>
              <a:prstGeom prst="rect">
                <a:avLst/>
              </a:prstGeom>
              <a:blipFill>
                <a:blip r:embed="rId3"/>
                <a:stretch>
                  <a:fillRect l="-291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A3D48A5-3BF6-47D9-862D-2BB49E982B40}"/>
                  </a:ext>
                </a:extLst>
              </p:cNvPr>
              <p:cNvSpPr/>
              <p:nvPr/>
            </p:nvSpPr>
            <p:spPr>
              <a:xfrm>
                <a:off x="1211158" y="2263582"/>
                <a:ext cx="47529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  <a:sym typeface="Helvetica Light"/>
                  </a:rPr>
                  <a:t>Symmetric case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4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Q</m:t>
                    </m:r>
                    <m:r>
                      <m:rPr>
                        <m:nor/>
                      </m:rPr>
                      <a:rPr lang="pt-BR" altLang="zh-CN" sz="2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400" b="0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>
                        <a:latin typeface="Cambria Math" panose="02040503050406030204" pitchFamily="18" charset="0"/>
                        <a:sym typeface="Helvetica Light"/>
                      </a:rPr>
                      <m:t>Q</m:t>
                    </m:r>
                    <m:r>
                      <m:rPr>
                        <m:nor/>
                      </m:rPr>
                      <a:rPr lang="pt-BR" altLang="zh-CN" sz="2400" dirty="0"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400" b="0" i="0" baseline="3000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A3D48A5-3BF6-47D9-862D-2BB49E982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158" y="2263582"/>
                <a:ext cx="4752904" cy="461665"/>
              </a:xfrm>
              <a:prstGeom prst="rect">
                <a:avLst/>
              </a:prstGeom>
              <a:blipFill>
                <a:blip r:embed="rId4"/>
                <a:stretch>
                  <a:fillRect l="-205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BDE5BBA-EF8D-44C9-B9A4-D8CEB152AA5F}"/>
              </a:ext>
            </a:extLst>
          </p:cNvPr>
          <p:cNvCxnSpPr>
            <a:cxnSpLocks/>
          </p:cNvCxnSpPr>
          <p:nvPr/>
        </p:nvCxnSpPr>
        <p:spPr>
          <a:xfrm flipV="1">
            <a:off x="3503487" y="2725248"/>
            <a:ext cx="185701" cy="31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D8CEF46-A1FF-458B-861C-A6BA60F41F82}"/>
              </a:ext>
            </a:extLst>
          </p:cNvPr>
          <p:cNvSpPr txBox="1"/>
          <p:nvPr/>
        </p:nvSpPr>
        <p:spPr>
          <a:xfrm>
            <a:off x="1757372" y="3082069"/>
            <a:ext cx="349223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Orthonormal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eigenvector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4D893E6D-2C18-411C-ACB2-9C3EF089B7A3}"/>
              </a:ext>
            </a:extLst>
          </p:cNvPr>
          <p:cNvSpPr/>
          <p:nvPr/>
        </p:nvSpPr>
        <p:spPr>
          <a:xfrm>
            <a:off x="6174768" y="1756881"/>
            <a:ext cx="513708" cy="88357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704A47-C77F-49B7-8588-4F926B0D2012}"/>
              </a:ext>
            </a:extLst>
          </p:cNvPr>
          <p:cNvSpPr txBox="1"/>
          <p:nvPr/>
        </p:nvSpPr>
        <p:spPr>
          <a:xfrm>
            <a:off x="6801491" y="1966064"/>
            <a:ext cx="438706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is square matrix !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4628BA-2523-4CCB-A9D3-EFF7D36A336B}"/>
              </a:ext>
            </a:extLst>
          </p:cNvPr>
          <p:cNvSpPr txBox="1"/>
          <p:nvPr/>
        </p:nvSpPr>
        <p:spPr>
          <a:xfrm>
            <a:off x="1303627" y="4145665"/>
            <a:ext cx="91234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How about more general case?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 dirty="0">
                <a:solidFill>
                  <a:srgbClr val="000000"/>
                </a:solidFill>
                <a:sym typeface="Helvetica Light"/>
              </a:rPr>
              <a:t>A is any matrix !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2C7DB4F-1764-4302-9192-C3BD6033C3A3}"/>
              </a:ext>
            </a:extLst>
          </p:cNvPr>
          <p:cNvCxnSpPr>
            <a:cxnSpLocks/>
          </p:cNvCxnSpPr>
          <p:nvPr/>
        </p:nvCxnSpPr>
        <p:spPr>
          <a:xfrm flipH="1">
            <a:off x="3596337" y="1501747"/>
            <a:ext cx="359213" cy="228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A3B39CB-A6ED-4947-B8E5-866ABCAC2936}"/>
              </a:ext>
            </a:extLst>
          </p:cNvPr>
          <p:cNvSpPr txBox="1"/>
          <p:nvPr/>
        </p:nvSpPr>
        <p:spPr>
          <a:xfrm>
            <a:off x="3826559" y="1149046"/>
            <a:ext cx="506572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rgbClr val="FF0000"/>
                </a:solidFill>
                <a:sym typeface="Helvetica Light"/>
              </a:rPr>
              <a:t>may </a:t>
            </a: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 be Orthogonal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8479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CA71624-CCEE-4CA7-8589-BE2AAF1668FE}"/>
              </a:ext>
            </a:extLst>
          </p:cNvPr>
          <p:cNvSpPr/>
          <p:nvPr/>
        </p:nvSpPr>
        <p:spPr>
          <a:xfrm>
            <a:off x="550866" y="448983"/>
            <a:ext cx="5964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3600" b="1" dirty="0"/>
              <a:t>Singular value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446DEFB-8DFE-4D66-B6E2-40915663B354}"/>
                  </a:ext>
                </a:extLst>
              </p:cNvPr>
              <p:cNvSpPr/>
              <p:nvPr/>
            </p:nvSpPr>
            <p:spPr>
              <a:xfrm>
                <a:off x="4215158" y="1852253"/>
                <a:ext cx="257756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4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4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4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U</m:t>
                      </m:r>
                      <m:r>
                        <m:rPr>
                          <m:nor/>
                        </m:rPr>
                        <a:rPr lang="el-GR" altLang="zh-CN" sz="4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Σ</m:t>
                      </m:r>
                      <m:sSup>
                        <m:sSupPr>
                          <m:ctrlPr>
                            <a:rPr lang="el-GR" altLang="zh-CN" sz="4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altLang="zh-CN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altLang="zh-CN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3600" i="1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446DEFB-8DFE-4D66-B6E2-40915663B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158" y="1852253"/>
                <a:ext cx="2577564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C288BAD5-0473-49E6-85C9-9A72A84369D2}"/>
              </a:ext>
            </a:extLst>
          </p:cNvPr>
          <p:cNvSpPr/>
          <p:nvPr/>
        </p:nvSpPr>
        <p:spPr>
          <a:xfrm>
            <a:off x="1298715" y="2890805"/>
            <a:ext cx="6126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where U is orthogonal, Σ is diagonal, and V is orthogonal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EE43F9C-E974-4238-90C4-20F5CC6E908B}"/>
                  </a:ext>
                </a:extLst>
              </p:cNvPr>
              <p:cNvSpPr/>
              <p:nvPr/>
            </p:nvSpPr>
            <p:spPr>
              <a:xfrm>
                <a:off x="1298715" y="4598551"/>
                <a:ext cx="151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S</m:t>
                      </m:r>
                      <m:r>
                        <m:rPr>
                          <m:nor/>
                        </m:rPr>
                        <a:rPr lang="pt-BR" altLang="zh-CN" sz="2400" dirty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EE43F9C-E974-4238-90C4-20F5CC6E9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715" y="4598551"/>
                <a:ext cx="15119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7E80865-EA3B-44B5-A836-3EBBA9D0D29A}"/>
                  </a:ext>
                </a:extLst>
              </p:cNvPr>
              <p:cNvSpPr/>
              <p:nvPr/>
            </p:nvSpPr>
            <p:spPr>
              <a:xfrm>
                <a:off x="1298715" y="5200287"/>
                <a:ext cx="2478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Q</m:t>
                      </m:r>
                      <m:r>
                        <m:rPr>
                          <m:nor/>
                        </m:rPr>
                        <a:rPr lang="pt-BR" altLang="zh-CN" sz="2400" dirty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sz="2400" baseline="30000" dirty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>
                          <a:latin typeface="Cambria Math" panose="02040503050406030204" pitchFamily="18" charset="0"/>
                          <a:sym typeface="Helvetica Light"/>
                        </a:rPr>
                        <m:t>Q</m:t>
                      </m:r>
                      <m:r>
                        <m:rPr>
                          <m:nor/>
                        </m:rPr>
                        <a:rPr lang="pt-BR" altLang="zh-CN" sz="2400" dirty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sz="2400" baseline="30000" dirty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7E80865-EA3B-44B5-A836-3EBBA9D0D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715" y="5200287"/>
                <a:ext cx="2478564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6C472AC6-BB43-4637-83D4-210BADFE36E3}"/>
              </a:ext>
            </a:extLst>
          </p:cNvPr>
          <p:cNvSpPr txBox="1"/>
          <p:nvPr/>
        </p:nvSpPr>
        <p:spPr>
          <a:xfrm>
            <a:off x="250750" y="3863445"/>
            <a:ext cx="43983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Relationship?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82434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39A29C-7C94-478E-AB3A-DE7A21D60FEB}"/>
              </a:ext>
            </a:extLst>
          </p:cNvPr>
          <p:cNvSpPr/>
          <p:nvPr/>
        </p:nvSpPr>
        <p:spPr>
          <a:xfrm>
            <a:off x="704978" y="562923"/>
            <a:ext cx="3176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en-US" altLang="zh-CN" sz="3200" b="1" dirty="0"/>
              <a:t>How it works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104CB0-2E57-4358-A506-04B3EF5B98A2}"/>
              </a:ext>
            </a:extLst>
          </p:cNvPr>
          <p:cNvSpPr/>
          <p:nvPr/>
        </p:nvSpPr>
        <p:spPr>
          <a:xfrm>
            <a:off x="1248310" y="1385340"/>
            <a:ext cx="8029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We can think of </a:t>
            </a:r>
            <a:r>
              <a:rPr lang="en-US" altLang="zh-CN" sz="2000" i="1" dirty="0">
                <a:solidFill>
                  <a:srgbClr val="000000"/>
                </a:solidFill>
                <a:latin typeface="URW Palladio L"/>
              </a:rPr>
              <a:t>A 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as a linear transformation taking an orthogonal basis </a:t>
            </a:r>
            <a:r>
              <a:rPr lang="en-US" altLang="zh-CN" sz="2000" b="1" dirty="0">
                <a:solidFill>
                  <a:srgbClr val="000000"/>
                </a:solidFill>
                <a:latin typeface="URW Palladio L"/>
              </a:rPr>
              <a:t>V 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in its row space to another orthogonal basis </a:t>
            </a:r>
            <a:r>
              <a:rPr lang="en-US" altLang="zh-CN" sz="2000" b="1" dirty="0">
                <a:solidFill>
                  <a:srgbClr val="000000"/>
                </a:solidFill>
                <a:latin typeface="URW Palladio L"/>
              </a:rPr>
              <a:t>U 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in its columns space</a:t>
            </a:r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C98F2B-DF51-4AA0-8B5B-20ECA34CE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24" y="2382239"/>
            <a:ext cx="7924461" cy="34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186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2EFCA1-ED27-4843-B08E-D0D78EB2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59556"/>
            <a:ext cx="5291666" cy="4938888"/>
          </a:xfrm>
          <a:prstGeom prst="rect">
            <a:avLst/>
          </a:prstGeom>
        </p:spPr>
      </p:pic>
      <p:pic>
        <p:nvPicPr>
          <p:cNvPr id="5" name="图片 4" descr="图片包含 物体&#10;&#10;自动生成的说明">
            <a:extLst>
              <a:ext uri="{FF2B5EF4-FFF2-40B4-BE49-F238E27FC236}">
                <a16:creationId xmlns:a16="http://schemas.microsoft.com/office/drawing/2014/main" id="{4C612D87-592E-46FC-8E1F-697D41064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83639"/>
            <a:ext cx="5291667" cy="34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01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39A29C-7C94-478E-AB3A-DE7A21D60FEB}"/>
              </a:ext>
            </a:extLst>
          </p:cNvPr>
          <p:cNvSpPr/>
          <p:nvPr/>
        </p:nvSpPr>
        <p:spPr>
          <a:xfrm>
            <a:off x="704978" y="562923"/>
            <a:ext cx="3514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3200" b="1" dirty="0"/>
              <a:t>Matrix language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BE319C-1B3E-40F5-9E54-21B045CA314A}"/>
              </a:ext>
            </a:extLst>
          </p:cNvPr>
          <p:cNvSpPr/>
          <p:nvPr/>
        </p:nvSpPr>
        <p:spPr>
          <a:xfrm>
            <a:off x="1188376" y="1206906"/>
            <a:ext cx="9327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The heart of the problem is to find an orthonormal basis </a:t>
            </a:r>
            <a:r>
              <a:rPr lang="en-US" altLang="zh-CN" sz="2000" b="1" dirty="0">
                <a:solidFill>
                  <a:srgbClr val="000000"/>
                </a:solidFill>
                <a:latin typeface="URW Palladio L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1, </a:t>
            </a:r>
            <a:r>
              <a:rPr lang="en-US" altLang="zh-CN" sz="2000" b="1" dirty="0">
                <a:solidFill>
                  <a:srgbClr val="000000"/>
                </a:solidFill>
                <a:latin typeface="URW Palladio L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2, ...</a:t>
            </a:r>
            <a:r>
              <a:rPr lang="en-US" altLang="zh-CN" sz="2000" b="1" dirty="0" err="1">
                <a:solidFill>
                  <a:srgbClr val="000000"/>
                </a:solidFill>
                <a:latin typeface="URW Palladio L"/>
              </a:rPr>
              <a:t>v</a:t>
            </a:r>
            <a:r>
              <a:rPr lang="en-US" altLang="zh-CN" sz="2000" i="1" dirty="0" err="1">
                <a:solidFill>
                  <a:srgbClr val="000000"/>
                </a:solidFill>
                <a:latin typeface="URW Palladio L"/>
              </a:rPr>
              <a:t>r</a:t>
            </a:r>
            <a:r>
              <a:rPr lang="en-US" altLang="zh-CN" sz="2000" i="1" dirty="0">
                <a:solidFill>
                  <a:srgbClr val="000000"/>
                </a:solidFill>
                <a:latin typeface="URW Palladio L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 for the row space of </a:t>
            </a:r>
            <a:r>
              <a:rPr lang="en-US" altLang="zh-CN" sz="2000" i="1" dirty="0">
                <a:solidFill>
                  <a:srgbClr val="000000"/>
                </a:solidFill>
                <a:latin typeface="URW Palladio L"/>
              </a:rPr>
              <a:t>A 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for which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EDA1D-EAB3-4375-8251-542D6CA0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91" y="2043219"/>
            <a:ext cx="7924800" cy="19907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D67F28-EF14-4CE8-9B36-94F1EB227023}"/>
              </a:ext>
            </a:extLst>
          </p:cNvPr>
          <p:cNvSpPr/>
          <p:nvPr/>
        </p:nvSpPr>
        <p:spPr>
          <a:xfrm>
            <a:off x="1537698" y="4290798"/>
            <a:ext cx="8936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with </a:t>
            </a:r>
            <a:r>
              <a:rPr lang="en-US" altLang="zh-CN" sz="2000" b="1" dirty="0">
                <a:solidFill>
                  <a:srgbClr val="000000"/>
                </a:solidFill>
                <a:latin typeface="URW Palladio L"/>
              </a:rPr>
              <a:t>u</a:t>
            </a:r>
            <a:r>
              <a:rPr lang="en-US" altLang="zh-CN" sz="800" dirty="0">
                <a:solidFill>
                  <a:srgbClr val="000000"/>
                </a:solidFill>
                <a:latin typeface="URW Palladio L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, </a:t>
            </a:r>
            <a:r>
              <a:rPr lang="en-US" altLang="zh-CN" sz="2000" b="1" dirty="0">
                <a:solidFill>
                  <a:srgbClr val="000000"/>
                </a:solidFill>
                <a:latin typeface="URW Palladio L"/>
              </a:rPr>
              <a:t>u</a:t>
            </a:r>
            <a:r>
              <a:rPr lang="en-US" altLang="zh-CN" sz="800" dirty="0">
                <a:solidFill>
                  <a:srgbClr val="000000"/>
                </a:solidFill>
                <a:latin typeface="URW Palladio L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, ...</a:t>
            </a:r>
            <a:r>
              <a:rPr lang="en-US" altLang="zh-CN" sz="2000" b="1" dirty="0" err="1">
                <a:solidFill>
                  <a:srgbClr val="000000"/>
                </a:solidFill>
                <a:latin typeface="URW Palladio L"/>
              </a:rPr>
              <a:t>u</a:t>
            </a:r>
            <a:r>
              <a:rPr lang="en-US" altLang="zh-CN" sz="800" i="1" dirty="0" err="1">
                <a:solidFill>
                  <a:srgbClr val="000000"/>
                </a:solidFill>
                <a:latin typeface="URW Palladio L"/>
              </a:rPr>
              <a:t>r</a:t>
            </a:r>
            <a:r>
              <a:rPr lang="en-US" altLang="zh-CN" sz="800" i="1" dirty="0">
                <a:solidFill>
                  <a:srgbClr val="000000"/>
                </a:solidFill>
                <a:latin typeface="URW Palladio L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 an orthonormal basis for the column space of </a:t>
            </a:r>
            <a:r>
              <a:rPr lang="en-US" altLang="zh-CN" sz="2000" i="1" dirty="0">
                <a:solidFill>
                  <a:srgbClr val="000000"/>
                </a:solidFill>
                <a:latin typeface="URW Palladio L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.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36DD75C-4B6E-4429-A5CE-E7BBF9741F24}"/>
                  </a:ext>
                </a:extLst>
              </p:cNvPr>
              <p:cNvSpPr/>
              <p:nvPr/>
            </p:nvSpPr>
            <p:spPr>
              <a:xfrm>
                <a:off x="2026762" y="4947762"/>
                <a:ext cx="211949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4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4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sz="4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4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U</m:t>
                      </m:r>
                      <m:r>
                        <m:rPr>
                          <m:nor/>
                        </m:rPr>
                        <a:rPr lang="el-GR" altLang="zh-CN" sz="4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Σ</m:t>
                      </m:r>
                    </m:oMath>
                  </m:oMathPara>
                </a14:m>
                <a:endParaRPr lang="zh-CN" altLang="en-US" sz="3600" i="1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36DD75C-4B6E-4429-A5CE-E7BBF9741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762" y="4947762"/>
                <a:ext cx="211949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8692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96FBAD-2363-4EC3-961C-3A16CF88DEA2}"/>
              </a:ext>
            </a:extLst>
          </p:cNvPr>
          <p:cNvSpPr/>
          <p:nvPr/>
        </p:nvSpPr>
        <p:spPr>
          <a:xfrm>
            <a:off x="704978" y="562923"/>
            <a:ext cx="2664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zh-CN" sz="3200" b="1" dirty="0"/>
              <a:t>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44FB5A-3B6B-4409-B6A8-4F5B8AD74414}"/>
                  </a:ext>
                </a:extLst>
              </p:cNvPr>
              <p:cNvSpPr/>
              <p:nvPr/>
            </p:nvSpPr>
            <p:spPr>
              <a:xfrm>
                <a:off x="5387312" y="1223216"/>
                <a:ext cx="14173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U</m:t>
                      </m:r>
                      <m:r>
                        <m:rPr>
                          <m:nor/>
                        </m:rPr>
                        <a:rPr lang="el-GR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Σ</m:t>
                      </m:r>
                    </m:oMath>
                  </m:oMathPara>
                </a14:m>
                <a:endParaRPr lang="zh-CN" altLang="en-US" sz="3200" i="1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44FB5A-3B6B-4409-B6A8-4F5B8AD7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12" y="1223216"/>
                <a:ext cx="141737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CC22A59-1A0C-4937-954D-4D0096C66C5E}"/>
              </a:ext>
            </a:extLst>
          </p:cNvPr>
          <p:cNvSpPr/>
          <p:nvPr/>
        </p:nvSpPr>
        <p:spPr>
          <a:xfrm>
            <a:off x="1492506" y="1912959"/>
            <a:ext cx="655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URW Palladio L"/>
              </a:rPr>
              <a:t>Since </a:t>
            </a:r>
            <a:r>
              <a:rPr lang="en-US" altLang="zh-CN" i="1" dirty="0">
                <a:solidFill>
                  <a:srgbClr val="000000"/>
                </a:solidFill>
                <a:latin typeface="URW Palladio L"/>
              </a:rPr>
              <a:t>V </a:t>
            </a:r>
            <a:r>
              <a:rPr lang="en-US" altLang="zh-CN" dirty="0">
                <a:solidFill>
                  <a:srgbClr val="000000"/>
                </a:solidFill>
                <a:latin typeface="URW Palladio L"/>
              </a:rPr>
              <a:t>is orthogonal, we can multiply both sides by </a:t>
            </a:r>
            <a:r>
              <a:rPr lang="en-US" altLang="zh-CN" i="1" dirty="0">
                <a:solidFill>
                  <a:srgbClr val="000000"/>
                </a:solidFill>
                <a:latin typeface="URW Palladio L"/>
              </a:rPr>
              <a:t>V </a:t>
            </a:r>
            <a:r>
              <a:rPr lang="en-US" altLang="zh-CN" i="1" baseline="30000" dirty="0">
                <a:solidFill>
                  <a:srgbClr val="000000"/>
                </a:solidFill>
                <a:latin typeface="URW Palladio L"/>
              </a:rPr>
              <a:t>-1 </a:t>
            </a:r>
            <a:r>
              <a:rPr lang="en-US" altLang="zh-CN" i="1" dirty="0">
                <a:solidFill>
                  <a:srgbClr val="000000"/>
                </a:solidFill>
                <a:latin typeface="URW Palladio L"/>
              </a:rPr>
              <a:t>= V </a:t>
            </a:r>
            <a:r>
              <a:rPr lang="en-US" altLang="zh-CN" i="1" baseline="30000" dirty="0">
                <a:solidFill>
                  <a:srgbClr val="000000"/>
                </a:solidFill>
                <a:latin typeface="URW Palladio L"/>
              </a:rPr>
              <a:t>T </a:t>
            </a:r>
            <a:r>
              <a:rPr lang="en-US" altLang="zh-CN" dirty="0">
                <a:solidFill>
                  <a:srgbClr val="000000"/>
                </a:solidFill>
                <a:latin typeface="URW Palladio L"/>
              </a:rPr>
              <a:t>to get: </a:t>
            </a:r>
            <a:endParaRPr lang="zh-CN" altLang="en-US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991B0E6-289E-454B-87E9-C11F5814FD48}"/>
                  </a:ext>
                </a:extLst>
              </p:cNvPr>
              <p:cNvSpPr/>
              <p:nvPr/>
            </p:nvSpPr>
            <p:spPr>
              <a:xfrm>
                <a:off x="5250577" y="2448815"/>
                <a:ext cx="16908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U</m:t>
                      </m:r>
                      <m:r>
                        <m:rPr>
                          <m:nor/>
                        </m:rPr>
                        <a:rPr lang="el-GR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Σ</m:t>
                      </m:r>
                      <m:sSup>
                        <m:sSupPr>
                          <m:ctrlPr>
                            <a:rPr lang="el-GR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991B0E6-289E-454B-87E9-C11F5814F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577" y="2448815"/>
                <a:ext cx="16908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167EAD-3211-4735-BB89-E97187ED550D}"/>
                  </a:ext>
                </a:extLst>
              </p:cNvPr>
              <p:cNvSpPr/>
              <p:nvPr/>
            </p:nvSpPr>
            <p:spPr>
              <a:xfrm>
                <a:off x="1492506" y="2972035"/>
                <a:ext cx="4521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URW Palladio L"/>
                  </a:rPr>
                  <a:t>we multiply both sides by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A</m:t>
                    </m:r>
                    <m:r>
                      <m:rPr>
                        <m:nor/>
                      </m:rPr>
                      <a:rPr lang="en-US" altLang="zh-CN" b="0" i="1" baseline="30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T</m:t>
                    </m:r>
                    <m:r>
                      <m:rPr>
                        <m:nor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V</m:t>
                    </m:r>
                    <m:sSup>
                      <m:sSupPr>
                        <m:ctrlPr>
                          <a:rPr lang="el-GR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l-GR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𝑈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URW Palladio L"/>
                  </a:rPr>
                  <a:t>to get: 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167EAD-3211-4735-BB89-E97187ED5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06" y="2972035"/>
                <a:ext cx="4521944" cy="369332"/>
              </a:xfrm>
              <a:prstGeom prst="rect">
                <a:avLst/>
              </a:prstGeom>
              <a:blipFill>
                <a:blip r:embed="rId4"/>
                <a:stretch>
                  <a:fillRect l="-121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4BEB197-E17F-45B5-BD3C-384E736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974" y="3495255"/>
            <a:ext cx="3601146" cy="20409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067F15A-DE5D-4444-9325-50CEA03E146E}"/>
                  </a:ext>
                </a:extLst>
              </p:cNvPr>
              <p:cNvSpPr/>
              <p:nvPr/>
            </p:nvSpPr>
            <p:spPr>
              <a:xfrm>
                <a:off x="3307086" y="5712031"/>
                <a:ext cx="40003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sym typeface="Helvetica Light"/>
                  </a:rPr>
                  <a:t>Symmetric case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000" b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Q</m:t>
                    </m:r>
                    <m:r>
                      <m:rPr>
                        <m:nor/>
                      </m:rPr>
                      <a:rPr lang="pt-BR" altLang="zh-CN" sz="2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2000" b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000" b="0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en-US" altLang="zh-CN" sz="2000" b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Q</m:t>
                    </m:r>
                    <m:r>
                      <m:rPr>
                        <m:nor/>
                      </m:rPr>
                      <a:rPr lang="pt-BR" altLang="zh-C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000" b="0" i="0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067F15A-DE5D-4444-9325-50CEA03E1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6" y="5712031"/>
                <a:ext cx="4000390" cy="400110"/>
              </a:xfrm>
              <a:prstGeom prst="rect">
                <a:avLst/>
              </a:prstGeom>
              <a:blipFill>
                <a:blip r:embed="rId6"/>
                <a:stretch>
                  <a:fillRect l="-1677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71D741B0-6F24-4597-89B1-5FA7827C14D0}"/>
              </a:ext>
            </a:extLst>
          </p:cNvPr>
          <p:cNvSpPr/>
          <p:nvPr/>
        </p:nvSpPr>
        <p:spPr>
          <a:xfrm>
            <a:off x="8384649" y="3973800"/>
            <a:ext cx="269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URW Palladio L"/>
              </a:rPr>
              <a:t>V  in row space of </a:t>
            </a:r>
            <a:r>
              <a:rPr lang="en-US" altLang="zh-CN" sz="2400" b="1" i="1" dirty="0">
                <a:solidFill>
                  <a:srgbClr val="FF0000"/>
                </a:solidFill>
                <a:latin typeface="URW Palladio L"/>
              </a:rPr>
              <a:t>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577416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332</Words>
  <Application>Microsoft Office PowerPoint</Application>
  <PresentationFormat>宽屏</PresentationFormat>
  <Paragraphs>46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Helvetica Light</vt:lpstr>
      <vt:lpstr>Nexa Bold</vt:lpstr>
      <vt:lpstr>Noto Sans Bold</vt:lpstr>
      <vt:lpstr>URW Palladio L</vt:lpstr>
      <vt:lpstr>等线</vt:lpstr>
      <vt:lpstr>等线 Light</vt:lpstr>
      <vt:lpstr>微软雅黑</vt:lpstr>
      <vt:lpstr>Arial</vt:lpstr>
      <vt:lpstr>Cambria Math</vt:lpstr>
      <vt:lpstr>Helvetica</vt:lpstr>
      <vt:lpstr>Office 主题​​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 wanli</dc:creator>
  <cp:lastModifiedBy>chang wanli</cp:lastModifiedBy>
  <cp:revision>10</cp:revision>
  <dcterms:created xsi:type="dcterms:W3CDTF">2018-11-06T02:43:21Z</dcterms:created>
  <dcterms:modified xsi:type="dcterms:W3CDTF">2018-11-06T07:00:17Z</dcterms:modified>
</cp:coreProperties>
</file>